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468" r:id="rId2"/>
    <p:sldId id="503" r:id="rId3"/>
    <p:sldId id="499" r:id="rId4"/>
    <p:sldId id="504" r:id="rId5"/>
    <p:sldId id="502" r:id="rId6"/>
    <p:sldId id="508" r:id="rId7"/>
    <p:sldId id="509" r:id="rId8"/>
    <p:sldId id="511" r:id="rId9"/>
    <p:sldId id="514" r:id="rId10"/>
    <p:sldId id="522" r:id="rId11"/>
    <p:sldId id="520" r:id="rId12"/>
    <p:sldId id="519" r:id="rId13"/>
    <p:sldId id="517" r:id="rId14"/>
    <p:sldId id="505" r:id="rId15"/>
    <p:sldId id="264" r:id="rId16"/>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5EA"/>
    <a:srgbClr val="38AA00"/>
    <a:srgbClr val="766363"/>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04"/>
    <p:restoredTop sz="86369"/>
  </p:normalViewPr>
  <p:slideViewPr>
    <p:cSldViewPr snapToGrid="0">
      <p:cViewPr varScale="1">
        <p:scale>
          <a:sx n="70" d="100"/>
          <a:sy n="70" d="100"/>
        </p:scale>
        <p:origin x="32"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18/04/2025</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18/04/2025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14</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jpg"/><Relationship Id="rId1" Type="http://schemas.openxmlformats.org/officeDocument/2006/relationships/slideLayout" Target="../slideLayouts/slideLayout14.xml"/><Relationship Id="rId5" Type="http://schemas.openxmlformats.org/officeDocument/2006/relationships/image" Target="../media/image16.png"/><Relationship Id="rId4" Type="http://schemas.openxmlformats.org/officeDocument/2006/relationships/hyperlink" Target="https://github.com/FGFERNAN/TaskMasterPro/blob/main/docs/trim04/02_Front_End_Movil/proyecto_movil/TaskMaster_Pro/src/data/source/remote/api/ApiDelivery.tsx"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hyperlink" Target="http://192.168.80.15:3000/api-docs" TargetMode="External"/><Relationship Id="rId2" Type="http://schemas.openxmlformats.org/officeDocument/2006/relationships/image" Target="../media/image12.jpg"/><Relationship Id="rId1" Type="http://schemas.openxmlformats.org/officeDocument/2006/relationships/slideLayout" Target="../slideLayouts/slideLayout14.xml"/><Relationship Id="rId6" Type="http://schemas.openxmlformats.org/officeDocument/2006/relationships/hyperlink" Target="http://localhost:4000/api-docs" TargetMode="External"/><Relationship Id="rId5" Type="http://schemas.openxmlformats.org/officeDocument/2006/relationships/image" Target="../media/image18.png"/><Relationship Id="rId4" Type="http://schemas.openxmlformats.org/officeDocument/2006/relationships/hyperlink" Target="https://github.com/FGFERNAN/TaskMasterPro/blob/main/docs/trim04/01_Front_End_Web_Consumo_API_REST/TaskMaster_Pro/backend/src/routes/user_routes.j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hyperlink" Target="https://github.com/FGFERNAN/TaskMasterPro/blob/main/docs/trim04/04_Modelo_de_Calidad/Modelo%20de%20Calidad.pdf"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fgfernan2508s-team.monday.com/docs/8632698681"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8" Type="http://schemas.openxmlformats.org/officeDocument/2006/relationships/hyperlink" Target="https://github.com/FGFERNAN/TaskMasterPro/blob/main/trim01/05_casos_de_uso/Casos%20de%20Uso%20Extendido.pdf" TargetMode="External"/><Relationship Id="rId13" Type="http://schemas.openxmlformats.org/officeDocument/2006/relationships/hyperlink" Target="https://github.com/FGFERNAN/TaskMasterPro/blob/main/trim02/02_diagrama_de_clases/Diagrama%20de%20Clases%20Proyecto.pdf" TargetMode="External"/><Relationship Id="rId18" Type="http://schemas.openxmlformats.org/officeDocument/2006/relationships/hyperlink" Target="https://github.com/FGFERNAN/TaskMasterPro/tree/main/trim03/02_base_de_datos" TargetMode="External"/><Relationship Id="rId26" Type="http://schemas.openxmlformats.org/officeDocument/2006/relationships/hyperlink" Target="http://localhost:4000/api-docs" TargetMode="External"/><Relationship Id="rId3" Type="http://schemas.openxmlformats.org/officeDocument/2006/relationships/hyperlink" Target="https://github.com/FGFERNAN/TaskMasterPro/blob/main/trim01/01_componente_metodologico/Presentaci%C3%B3n%20del%20Proyecto.pptx" TargetMode="External"/><Relationship Id="rId21" Type="http://schemas.openxmlformats.org/officeDocument/2006/relationships/hyperlink" Target="https://github.com/FGFERNAN/TaskMasterPro/tree/main/trim03/03_prototipo_funcional/TaskMaster_Pro/frontend" TargetMode="External"/><Relationship Id="rId7" Type="http://schemas.openxmlformats.org/officeDocument/2006/relationships/hyperlink" Target="https://github.com/FGFERNAN/TaskMasterPro/blob/main/trim01/05_casos_de_uso/TaskMaster_Pro.pdf" TargetMode="External"/><Relationship Id="rId12" Type="http://schemas.openxmlformats.org/officeDocument/2006/relationships/hyperlink" Target="https://github.com/FGFERNAN/TaskMasterPro/blob/main/trim02/01_ficha_tecnica/Presupuesto%20General.xlsx" TargetMode="External"/><Relationship Id="rId17" Type="http://schemas.openxmlformats.org/officeDocument/2006/relationships/hyperlink" Target="https://github.com/FGFERNAN/TaskMasterPro/blob/main/trim03/01_planificacion_de_un_proyecto_de_software/IEEE830%20(Planificaci%C3%B3n%20de%20un%20Proyecto%20de%20Software).pdf" TargetMode="External"/><Relationship Id="rId25" Type="http://schemas.openxmlformats.org/officeDocument/2006/relationships/hyperlink" Target="https://github.com/FGFERNAN/TaskMasterPro/tree/main/docs/trim04/02_Front_End_Movil/proyecto_movil/TaskMaster_Pro" TargetMode="External"/><Relationship Id="rId2" Type="http://schemas.openxmlformats.org/officeDocument/2006/relationships/notesSlide" Target="../notesSlides/notesSlide4.xml"/><Relationship Id="rId16" Type="http://schemas.openxmlformats.org/officeDocument/2006/relationships/hyperlink" Target="https://github.com/FGFERNAN/TaskMasterPro/blob/main/trim01/01_componente_metodologico/Presentaci%C3%B3n%20del%20Proyecto%20III%20Trimestre.pdf" TargetMode="External"/><Relationship Id="rId20" Type="http://schemas.openxmlformats.org/officeDocument/2006/relationships/hyperlink" Target="https://github.com/FGFERNAN/TaskMasterPro/tree/main/trim03/03_prototipo_funcional/TaskMaster_Pro/backend" TargetMode="External"/><Relationship Id="rId29" Type="http://schemas.openxmlformats.org/officeDocument/2006/relationships/image" Target="../media/image12.jpg"/><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11" Type="http://schemas.openxmlformats.org/officeDocument/2006/relationships/hyperlink" Target="https://github.com/FGFERNAN/TaskMasterPro/blob/main/trim02/01_ficha_tecnica/Requerimientos%20de%20Software%20y%20Hardware.xlsx" TargetMode="External"/><Relationship Id="rId24" Type="http://schemas.openxmlformats.org/officeDocument/2006/relationships/hyperlink" Target="https://github.com/FGFERNAN/TaskMasterPro/tree/main/docs/trim04/01_Front_End_Web_Consumo_API_REST/TaskMaster_Pro" TargetMode="External"/><Relationship Id="rId5" Type="http://schemas.openxmlformats.org/officeDocument/2006/relationships/hyperlink" Target="https://github.com/FGFERNAN/TaskMasterPro/blob/main/trim01/02_mapa_procesos/BPMN%20Proyecto%20(Gestion%20de%20proyectos%20y%20actividades).jpg" TargetMode="External"/><Relationship Id="rId15" Type="http://schemas.openxmlformats.org/officeDocument/2006/relationships/hyperlink" Target="https://github.com/FGFERNAN/TaskMasterPro/tree/main/trim02/07_prototipo_navegable/Prototipo_TaskMaster_Pro" TargetMode="External"/><Relationship Id="rId23" Type="http://schemas.openxmlformats.org/officeDocument/2006/relationships/hyperlink" Target="https://github.com/FGFERNAN/TaskMasterPro/blob/main/docs/trim01/01_componente_metodologico/Presentaci%C3%B3n%20del%20Proyecto%20IV%20Trimestre.pdf" TargetMode="External"/><Relationship Id="rId28" Type="http://schemas.openxmlformats.org/officeDocument/2006/relationships/hyperlink" Target="https://fgfernan2508s-team.monday.com/docs/8632698681" TargetMode="External"/><Relationship Id="rId10" Type="http://schemas.openxmlformats.org/officeDocument/2006/relationships/hyperlink" Target="https://github.com/FGFERNAN/TaskMasterPro/blob/main/trim01/01_componente_metodologico/Presentaci%C3%B3n%20del%20Proyecto%20II%20Trimestre.pdf" TargetMode="External"/><Relationship Id="rId19" Type="http://schemas.openxmlformats.org/officeDocument/2006/relationships/hyperlink" Target="https://github.com/FGFERNAN/TaskMasterPro/blob/main/trim03/03_prototipo_funcional/TaskMaster_Pro/backend/src/services/userService.js" TargetMode="External"/><Relationship Id="rId4" Type="http://schemas.openxmlformats.org/officeDocument/2006/relationships/hyperlink" Target="https://github.com/FGFERNAN/TaskMasterPro/blob/main/trim01/03_tecnicas_recoleccion/TaskMaster%20Pro-%20Tecnicas%20de%20Recoleccion%20de%20Informacion.pdf" TargetMode="External"/><Relationship Id="rId9" Type="http://schemas.openxmlformats.org/officeDocument/2006/relationships/hyperlink" Target="https://github.com/FGFERNAN/TaskMasterPro/blob/main/trim01/06_prototipo_aplicacion/TaskMaster%20pro.pdf" TargetMode="External"/><Relationship Id="rId14" Type="http://schemas.openxmlformats.org/officeDocument/2006/relationships/hyperlink" Target="https://github.com/FGFERNAN/TaskMasterPro/blob/main/trim02/05_diagrama_de_despliegue/Diagrama_de_Despliegue_TaskMaster_Pro.pdf" TargetMode="External"/><Relationship Id="rId22" Type="http://schemas.openxmlformats.org/officeDocument/2006/relationships/hyperlink" Target="https://github.com/FGFERNAN/TaskMasterPro/blob/main/trim03/03_prototipo_funcional/TaskMaster_Pro/backend/src/app.js" TargetMode="External"/><Relationship Id="rId27" Type="http://schemas.openxmlformats.org/officeDocument/2006/relationships/hyperlink" Target="https://github.com/FGFERNAN/TaskMasterPro/blob/main/docs/trim04/04_Modelo_de_Calidad/Modelo%20de%20Calidad.pdf"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3_tecnicas_recoleccion/TaskMaster%20Pro-%20Tecnica%20de%20Recoleccion%20de%20Informacion.pdf"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9_estado_del_arte/Estado%20del%20arte.pdf" TargetMode="Externa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14.xml"/><Relationship Id="rId5" Type="http://schemas.openxmlformats.org/officeDocument/2006/relationships/image" Target="../media/image14.png"/><Relationship Id="rId4" Type="http://schemas.openxmlformats.org/officeDocument/2006/relationships/hyperlink" Target="https://github.com/FGFERNAN/TaskMasterPro/blob/main/docs/trim04/01_Front_End_Web_Consumo_API_REST/TaskMaster_Pro/frontend/src/services/api.j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a:solidFill>
                  <a:schemeClr val="tx1">
                    <a:lumMod val="75000"/>
                    <a:lumOff val="25000"/>
                  </a:schemeClr>
                </a:solidFill>
                <a:latin typeface="Work Sans" pitchFamily="2" charset="77"/>
              </a:rPr>
              <a:t>TaskMaster</a:t>
            </a:r>
            <a:br>
              <a:rPr lang="es-ES" sz="3600" b="1" dirty="0">
                <a:solidFill>
                  <a:schemeClr val="tx1">
                    <a:lumMod val="75000"/>
                    <a:lumOff val="25000"/>
                  </a:schemeClr>
                </a:solidFill>
                <a:latin typeface="Work Sans" pitchFamily="2" charset="77"/>
              </a:rPr>
            </a:br>
            <a:r>
              <a:rPr lang="es-ES" sz="4800" b="1" dirty="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8007" y="2392529"/>
            <a:ext cx="4044919" cy="1795944"/>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F</a:t>
            </a:r>
            <a:r>
              <a:rPr lang="es-CO" b="1" dirty="0" err="1">
                <a:solidFill>
                  <a:schemeClr val="bg1"/>
                </a:solidFill>
                <a:latin typeface="Work Sans Medium" pitchFamily="2" charset="77"/>
              </a:rPr>
              <a:t>rontend</a:t>
            </a:r>
            <a:r>
              <a:rPr lang="es-CO" b="1" dirty="0">
                <a:solidFill>
                  <a:schemeClr val="bg1"/>
                </a:solidFill>
                <a:latin typeface="Work Sans Medium" pitchFamily="2" charset="77"/>
              </a:rPr>
              <a:t> </a:t>
            </a:r>
            <a:r>
              <a:rPr lang="es-CO" b="1" dirty="0" err="1">
                <a:solidFill>
                  <a:schemeClr val="bg1"/>
                </a:solidFill>
                <a:latin typeface="Work Sans Medium" pitchFamily="2" charset="77"/>
              </a:rPr>
              <a:t>Movil</a:t>
            </a:r>
            <a:r>
              <a:rPr lang="es-CO" b="1" dirty="0">
                <a:solidFill>
                  <a:schemeClr val="bg1"/>
                </a:solidFill>
                <a:latin typeface="Work Sans Medium" pitchFamily="2" charset="77"/>
              </a:rPr>
              <a:t> Consumiendo</a:t>
            </a:r>
            <a:br>
              <a:rPr lang="es-CO" b="1" dirty="0">
                <a:solidFill>
                  <a:schemeClr val="bg1"/>
                </a:solidFill>
                <a:latin typeface="Work Sans Medium" pitchFamily="2" charset="77"/>
              </a:rPr>
            </a:br>
            <a:r>
              <a:rPr lang="es-CO" b="1" dirty="0">
                <a:solidFill>
                  <a:schemeClr val="bg1"/>
                </a:solidFill>
                <a:latin typeface="Work Sans Medium" pitchFamily="2" charset="77"/>
              </a:rPr>
              <a:t>API</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B54D31C7-1FC3-4BE9-A019-FF144F5CA91A}"/>
              </a:ext>
            </a:extLst>
          </p:cNvPr>
          <p:cNvPicPr>
            <a:picLocks noChangeAspect="1"/>
          </p:cNvPicPr>
          <p:nvPr/>
        </p:nvPicPr>
        <p:blipFill>
          <a:blip r:embed="rId3"/>
          <a:stretch>
            <a:fillRect/>
          </a:stretch>
        </p:blipFill>
        <p:spPr>
          <a:xfrm>
            <a:off x="2313712" y="1436044"/>
            <a:ext cx="2948188" cy="5348056"/>
          </a:xfrm>
          <a:prstGeom prst="rect">
            <a:avLst/>
          </a:prstGeom>
        </p:spPr>
      </p:pic>
      <p:pic>
        <p:nvPicPr>
          <p:cNvPr id="8" name="Imagen 7">
            <a:hlinkClick r:id="rId4"/>
            <a:extLst>
              <a:ext uri="{FF2B5EF4-FFF2-40B4-BE49-F238E27FC236}">
                <a16:creationId xmlns:a16="http://schemas.microsoft.com/office/drawing/2014/main" id="{4327769E-779E-470C-BAD6-3A5591107E7B}"/>
              </a:ext>
            </a:extLst>
          </p:cNvPr>
          <p:cNvPicPr>
            <a:picLocks noChangeAspect="1"/>
          </p:cNvPicPr>
          <p:nvPr/>
        </p:nvPicPr>
        <p:blipFill>
          <a:blip r:embed="rId5"/>
          <a:stretch>
            <a:fillRect/>
          </a:stretch>
        </p:blipFill>
        <p:spPr>
          <a:xfrm>
            <a:off x="5560926" y="2028258"/>
            <a:ext cx="5948039" cy="4163627"/>
          </a:xfrm>
          <a:prstGeom prst="rect">
            <a:avLst/>
          </a:prstGeom>
        </p:spPr>
      </p:pic>
    </p:spTree>
    <p:extLst>
      <p:ext uri="{BB962C8B-B14F-4D97-AF65-F5344CB8AC3E}">
        <p14:creationId xmlns:p14="http://schemas.microsoft.com/office/powerpoint/2010/main" val="575712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A</a:t>
            </a:r>
            <a:r>
              <a:rPr lang="es-CO" b="1" dirty="0" err="1">
                <a:solidFill>
                  <a:schemeClr val="bg1"/>
                </a:solidFill>
                <a:latin typeface="Work Sans Medium" pitchFamily="2" charset="77"/>
              </a:rPr>
              <a:t>PIs</a:t>
            </a:r>
            <a:r>
              <a:rPr lang="es-CO" b="1" dirty="0">
                <a:solidFill>
                  <a:schemeClr val="bg1"/>
                </a:solidFill>
                <a:latin typeface="Work Sans Medium" pitchFamily="2" charset="77"/>
              </a:rPr>
              <a:t> Documentadas</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E4EC424A-1CEC-4822-AB29-DE41CA20FC5E}"/>
              </a:ext>
            </a:extLst>
          </p:cNvPr>
          <p:cNvPicPr>
            <a:picLocks noChangeAspect="1"/>
          </p:cNvPicPr>
          <p:nvPr/>
        </p:nvPicPr>
        <p:blipFill>
          <a:blip r:embed="rId3"/>
          <a:stretch>
            <a:fillRect/>
          </a:stretch>
        </p:blipFill>
        <p:spPr>
          <a:xfrm>
            <a:off x="132516" y="2539477"/>
            <a:ext cx="6364451" cy="2978258"/>
          </a:xfrm>
          <a:prstGeom prst="rect">
            <a:avLst/>
          </a:prstGeom>
        </p:spPr>
      </p:pic>
      <p:pic>
        <p:nvPicPr>
          <p:cNvPr id="8" name="Imagen 7">
            <a:hlinkClick r:id="rId4"/>
            <a:extLst>
              <a:ext uri="{FF2B5EF4-FFF2-40B4-BE49-F238E27FC236}">
                <a16:creationId xmlns:a16="http://schemas.microsoft.com/office/drawing/2014/main" id="{0D2375C2-01EE-4C29-88FB-8BFA316A4AD1}"/>
              </a:ext>
            </a:extLst>
          </p:cNvPr>
          <p:cNvPicPr>
            <a:picLocks noChangeAspect="1"/>
          </p:cNvPicPr>
          <p:nvPr/>
        </p:nvPicPr>
        <p:blipFill>
          <a:blip r:embed="rId5"/>
          <a:stretch>
            <a:fillRect/>
          </a:stretch>
        </p:blipFill>
        <p:spPr>
          <a:xfrm>
            <a:off x="6496967" y="2539477"/>
            <a:ext cx="5359127" cy="2978258"/>
          </a:xfrm>
          <a:prstGeom prst="rect">
            <a:avLst/>
          </a:prstGeom>
        </p:spPr>
      </p:pic>
      <p:sp>
        <p:nvSpPr>
          <p:cNvPr id="9" name="CuadroTexto 8">
            <a:extLst>
              <a:ext uri="{FF2B5EF4-FFF2-40B4-BE49-F238E27FC236}">
                <a16:creationId xmlns:a16="http://schemas.microsoft.com/office/drawing/2014/main" id="{2018266A-F942-40A1-8D84-C2B9930F398B}"/>
              </a:ext>
            </a:extLst>
          </p:cNvPr>
          <p:cNvSpPr txBox="1"/>
          <p:nvPr/>
        </p:nvSpPr>
        <p:spPr>
          <a:xfrm>
            <a:off x="456236" y="5903650"/>
            <a:ext cx="11182389" cy="646331"/>
          </a:xfrm>
          <a:prstGeom prst="rect">
            <a:avLst/>
          </a:prstGeom>
          <a:noFill/>
        </p:spPr>
        <p:txBody>
          <a:bodyPr wrap="square" rtlCol="0">
            <a:spAutoFit/>
          </a:bodyPr>
          <a:lstStyle/>
          <a:p>
            <a:r>
              <a:rPr lang="es-MX" b="1" dirty="0">
                <a:latin typeface="Work Sans Light" pitchFamily="2" charset="0"/>
              </a:rPr>
              <a:t>Documentación API Web: </a:t>
            </a:r>
            <a:r>
              <a:rPr lang="es-MX" b="1" dirty="0">
                <a:latin typeface="Work Sans Light" pitchFamily="2" charset="0"/>
                <a:hlinkClick r:id="rId6"/>
              </a:rPr>
              <a:t>http://localhost:4000/api-docs</a:t>
            </a:r>
            <a:r>
              <a:rPr lang="es-MX" b="1" dirty="0">
                <a:latin typeface="Work Sans Light" pitchFamily="2" charset="0"/>
              </a:rPr>
              <a:t> </a:t>
            </a:r>
          </a:p>
          <a:p>
            <a:r>
              <a:rPr lang="es-MX" b="1" dirty="0">
                <a:latin typeface="Work Sans Light" pitchFamily="2" charset="0"/>
              </a:rPr>
              <a:t>Documentación API Móvil: </a:t>
            </a:r>
            <a:r>
              <a:rPr lang="es-MX" b="1" dirty="0">
                <a:latin typeface="Work Sans Light" pitchFamily="2" charset="0"/>
                <a:hlinkClick r:id="rId7"/>
              </a:rPr>
              <a:t>http://192.168.80.15:3000/api-docs</a:t>
            </a:r>
            <a:r>
              <a:rPr lang="es-MX" b="1" dirty="0">
                <a:latin typeface="Work Sans Light" pitchFamily="2" charset="0"/>
              </a:rPr>
              <a:t> </a:t>
            </a:r>
            <a:endParaRPr lang="es-CO" b="1" dirty="0">
              <a:latin typeface="Work Sans Light" pitchFamily="2" charset="0"/>
            </a:endParaRPr>
          </a:p>
        </p:txBody>
      </p:sp>
    </p:spTree>
    <p:extLst>
      <p:ext uri="{BB962C8B-B14F-4D97-AF65-F5344CB8AC3E}">
        <p14:creationId xmlns:p14="http://schemas.microsoft.com/office/powerpoint/2010/main" val="4263067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Modelo de Calidad</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42E5E17A-6693-4642-83C4-02CFCC6F80CC}"/>
              </a:ext>
            </a:extLst>
          </p:cNvPr>
          <p:cNvPicPr>
            <a:picLocks noChangeAspect="1"/>
          </p:cNvPicPr>
          <p:nvPr/>
        </p:nvPicPr>
        <p:blipFill>
          <a:blip r:embed="rId3"/>
          <a:stretch>
            <a:fillRect/>
          </a:stretch>
        </p:blipFill>
        <p:spPr>
          <a:xfrm>
            <a:off x="2482564" y="1620129"/>
            <a:ext cx="6462944" cy="3617741"/>
          </a:xfrm>
          <a:prstGeom prst="rect">
            <a:avLst/>
          </a:prstGeom>
        </p:spPr>
      </p:pic>
      <p:sp>
        <p:nvSpPr>
          <p:cNvPr id="8" name="CuadroTexto 7">
            <a:extLst>
              <a:ext uri="{FF2B5EF4-FFF2-40B4-BE49-F238E27FC236}">
                <a16:creationId xmlns:a16="http://schemas.microsoft.com/office/drawing/2014/main" id="{E58485A2-93D9-4DA8-84BB-F368F8870AE1}"/>
              </a:ext>
            </a:extLst>
          </p:cNvPr>
          <p:cNvSpPr txBox="1"/>
          <p:nvPr/>
        </p:nvSpPr>
        <p:spPr>
          <a:xfrm>
            <a:off x="1208558" y="5584054"/>
            <a:ext cx="9490230" cy="923330"/>
          </a:xfrm>
          <a:prstGeom prst="rect">
            <a:avLst/>
          </a:prstGeom>
          <a:noFill/>
        </p:spPr>
        <p:txBody>
          <a:bodyPr wrap="square" rtlCol="0">
            <a:spAutoFit/>
          </a:bodyPr>
          <a:lstStyle/>
          <a:p>
            <a:r>
              <a:rPr lang="es-MX" b="1" dirty="0">
                <a:latin typeface="Work Sans Light" pitchFamily="2" charset="0"/>
              </a:rPr>
              <a:t>Enlace de presentación: </a:t>
            </a:r>
            <a:r>
              <a:rPr lang="es-MX" b="1" dirty="0">
                <a:latin typeface="Work Sans Light" pitchFamily="2" charset="0"/>
                <a:hlinkClick r:id="rId4"/>
              </a:rPr>
              <a:t>https://github.com/FGFERNAN/TaskMasterPro/blob/main/docs/trim04/04_Modelo_de_Calidad/Modelo%20de%20Calidad.pdf</a:t>
            </a:r>
            <a:r>
              <a:rPr lang="es-MX" b="1" dirty="0">
                <a:latin typeface="Work Sans Light" pitchFamily="2" charset="0"/>
              </a:rPr>
              <a:t>     </a:t>
            </a:r>
            <a:endParaRPr lang="es-CO" b="1" dirty="0">
              <a:latin typeface="Work Sans Light" pitchFamily="2" charset="0"/>
            </a:endParaRPr>
          </a:p>
        </p:txBody>
      </p:sp>
    </p:spTree>
    <p:extLst>
      <p:ext uri="{BB962C8B-B14F-4D97-AF65-F5344CB8AC3E}">
        <p14:creationId xmlns:p14="http://schemas.microsoft.com/office/powerpoint/2010/main" val="17656009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M</a:t>
            </a:r>
            <a:r>
              <a:rPr lang="es-CO" b="1" dirty="0" err="1">
                <a:solidFill>
                  <a:schemeClr val="bg1"/>
                </a:solidFill>
                <a:latin typeface="Work Sans Medium" pitchFamily="2" charset="77"/>
              </a:rPr>
              <a:t>etodología</a:t>
            </a:r>
            <a:r>
              <a:rPr lang="es-CO" b="1" dirty="0">
                <a:solidFill>
                  <a:schemeClr val="bg1"/>
                </a:solidFill>
                <a:latin typeface="Work Sans Medium" pitchFamily="2" charset="77"/>
              </a:rPr>
              <a:t> Ágil en Móvil </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a:extLst>
              <a:ext uri="{FF2B5EF4-FFF2-40B4-BE49-F238E27FC236}">
                <a16:creationId xmlns:a16="http://schemas.microsoft.com/office/drawing/2014/main" id="{6B07B0E0-D134-4455-AD0F-CC057F74F610}"/>
              </a:ext>
            </a:extLst>
          </p:cNvPr>
          <p:cNvPicPr>
            <a:picLocks noChangeAspect="1"/>
          </p:cNvPicPr>
          <p:nvPr/>
        </p:nvPicPr>
        <p:blipFill>
          <a:blip r:embed="rId4"/>
          <a:stretch>
            <a:fillRect/>
          </a:stretch>
        </p:blipFill>
        <p:spPr>
          <a:xfrm>
            <a:off x="2089946" y="1597292"/>
            <a:ext cx="7248180" cy="4736131"/>
          </a:xfrm>
          <a:prstGeom prst="rect">
            <a:avLst/>
          </a:prstGeom>
        </p:spPr>
      </p:pic>
    </p:spTree>
    <p:extLst>
      <p:ext uri="{BB962C8B-B14F-4D97-AF65-F5344CB8AC3E}">
        <p14:creationId xmlns:p14="http://schemas.microsoft.com/office/powerpoint/2010/main" val="2937268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b="1" dirty="0">
                <a:solidFill>
                  <a:schemeClr val="bg1"/>
                </a:solidFill>
                <a:latin typeface="Work Sans Medium" pitchFamily="2" charset="77"/>
              </a:rPr>
              <a:t>Entregables Proyecto Formativo</a:t>
            </a:r>
            <a:br>
              <a:rPr lang="es-ES" sz="3200" b="1" dirty="0">
                <a:solidFill>
                  <a:schemeClr val="bg1"/>
                </a:solidFill>
                <a:latin typeface="Work Sans Medium" pitchFamily="2" charset="77"/>
              </a:rPr>
            </a:br>
            <a:r>
              <a:rPr lang="es-ES" sz="3200" b="1" dirty="0">
                <a:solidFill>
                  <a:schemeClr val="bg1"/>
                </a:solidFill>
                <a:latin typeface="Work Sans Medium" pitchFamily="2" charset="77"/>
              </a:rPr>
              <a:t>por Trimestre</a:t>
            </a:r>
            <a:endParaRPr lang="es-CO" sz="3200" b="1"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Proyecto </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4"/>
              </a:rPr>
              <a:t>Levantamiento 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7"/>
              </a:rPr>
              <a:t>Diagrama Casos de Uso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8"/>
              </a:rPr>
              <a:t>Casos de Uso Extendido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138499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hlinkClick r:id="rId10"/>
              </a:rPr>
              <a:t>Presentación Proyecto</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1"/>
              </a:rPr>
              <a:t>Fichas Técnicas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2"/>
              </a:rPr>
              <a:t>Estimación de Costos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3"/>
              </a:rPr>
              <a:t>Diagrama de Clases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4"/>
              </a:rPr>
              <a:t>Diagrama de Despliegue</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5"/>
              </a:rPr>
              <a:t>Prototipo</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023313"/>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hlinkClick r:id="rId16"/>
              </a:rPr>
              <a:t>Presentación Proyecto</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7"/>
              </a:rPr>
              <a:t>Planificación de un proyecto de </a:t>
            </a:r>
            <a:br>
              <a:rPr lang="es-MX" sz="1400" dirty="0">
                <a:latin typeface="Work Sans Light" pitchFamily="2" charset="77"/>
                <a:hlinkClick r:id="rId17"/>
              </a:rPr>
            </a:br>
            <a:r>
              <a:rPr lang="es-MX" sz="1400" dirty="0">
                <a:latin typeface="Work Sans Light" pitchFamily="2" charset="77"/>
                <a:hlinkClick r:id="rId17"/>
              </a:rPr>
              <a:t>software</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8"/>
              </a:rPr>
              <a:t>Base de Datos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9"/>
              </a:rPr>
              <a:t>Encriptación de Contraseñas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0"/>
              </a:rPr>
              <a:t>Backend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1"/>
              </a:rPr>
              <a:t>Frontend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2"/>
              </a:rPr>
              <a:t>API</a:t>
            </a:r>
            <a:endParaRPr lang="es-MX" sz="1400" dirty="0">
              <a:latin typeface="Work Sans Light" pitchFamily="2" charset="77"/>
            </a:endParaRPr>
          </a:p>
          <a:p>
            <a:pPr marL="171450" indent="-171450">
              <a:buFont typeface="Arial" panose="020B0604020202020204" pitchFamily="34" charset="0"/>
              <a:buChar char="•"/>
            </a:pPr>
            <a:endParaRPr lang="es-MX"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2544" y="4739083"/>
            <a:ext cx="3239167" cy="330999"/>
            <a:chOff x="661942" y="1511542"/>
            <a:chExt cx="3239167" cy="330999"/>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1942" y="1511542"/>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138499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hlinkClick r:id="rId23"/>
              </a:rPr>
              <a:t>Presentación Proyecto </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4"/>
              </a:rPr>
              <a:t>Frontend Web Consumiendo API</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5"/>
              </a:rPr>
              <a:t>Frontend Móvil Consumiendo API</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6"/>
              </a:rPr>
              <a:t>APIs Documentadas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7"/>
              </a:rPr>
              <a:t>Modelo de Calidad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8"/>
              </a:rPr>
              <a:t>Metodología Ágil</a:t>
            </a:r>
            <a:endParaRPr lang="es-MX"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 Servidor </a:t>
            </a:r>
            <a:r>
              <a:rPr lang="es-MX" sz="1400" dirty="0">
                <a:latin typeface="Work Sans Light" pitchFamily="2" charset="77"/>
              </a:rPr>
              <a:t>Externo</a:t>
            </a:r>
          </a:p>
        </p:txBody>
      </p:sp>
      <p:pic>
        <p:nvPicPr>
          <p:cNvPr id="27" name="Imagen 26"/>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a:solidFill>
                  <a:schemeClr val="bg1"/>
                </a:solidFill>
                <a:effectLst>
                  <a:outerShdw blurRad="38100" dist="38100" dir="2700000" algn="tl">
                    <a:srgbClr val="000000">
                      <a:alpha val="43137"/>
                    </a:srgbClr>
                  </a:outerShdw>
                </a:effectLst>
                <a:latin typeface="Work Sans Light" pitchFamily="2" charset="77"/>
              </a:rPr>
              <a:t>TaskMaster Pro</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2660214"/>
            <a:ext cx="3854368" cy="1323439"/>
          </a:xfrm>
          <a:prstGeom prst="rect">
            <a:avLst/>
          </a:prstGeom>
          <a:noFill/>
        </p:spPr>
        <p:txBody>
          <a:bodyPr wrap="square" rtlCol="0">
            <a:spAutoFit/>
          </a:bodyPr>
          <a:lstStyle/>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Garcia Salazar Johan Felipe</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Garzón Perea Andrés Julián</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2000" dirty="0">
                <a:solidFill>
                  <a:schemeClr val="bg1"/>
                </a:solidFill>
                <a:effectLst>
                  <a:outerShdw blurRad="38100" dist="38100" dir="2700000" algn="tl">
                    <a:srgbClr val="000000">
                      <a:alpha val="43137"/>
                    </a:srgbClr>
                  </a:outerShdw>
                </a:effectLst>
                <a:latin typeface="Work Sans Light" pitchFamily="2" charset="77"/>
              </a:rPr>
            </a:br>
            <a:r>
              <a:rPr lang="es-ES" sz="2000" dirty="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20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Tecnólogo en Análisis y Desarrollo de Software - ADSO, Tercer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Diego Casallas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10 de diciembre de 2024</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09" y="373180"/>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09" y="116766"/>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689107" y="753376"/>
            <a:ext cx="4767943" cy="5632311"/>
          </a:xfrm>
          <a:prstGeom prst="rect">
            <a:avLst/>
          </a:prstGeom>
          <a:noFill/>
        </p:spPr>
        <p:txBody>
          <a:bodyPr wrap="square" rtlCol="0">
            <a:spAutoFit/>
          </a:bodyPr>
          <a:lstStyle/>
          <a:p>
            <a:r>
              <a:rPr lang="es-MX"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br>
              <a:rPr lang="es-MX" dirty="0">
                <a:latin typeface="Work Sans Light" pitchFamily="2" charset="77"/>
              </a:rPr>
            </a:br>
            <a:endParaRPr lang="es-MX" dirty="0">
              <a:latin typeface="Work Sans Light" pitchFamily="2" charset="77"/>
            </a:endParaRPr>
          </a:p>
          <a:p>
            <a:r>
              <a:rPr lang="es-MX"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b="1" dirty="0">
                <a:solidFill>
                  <a:schemeClr val="bg1"/>
                </a:solidFill>
                <a:latin typeface="Work Sans Medium" pitchFamily="2" charset="77"/>
              </a:rPr>
              <a:t>TaskMaster Pro</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998387" y="940850"/>
            <a:ext cx="5193613" cy="5262979"/>
          </a:xfrm>
          <a:prstGeom prst="rect">
            <a:avLst/>
          </a:prstGeom>
          <a:noFill/>
        </p:spPr>
        <p:txBody>
          <a:bodyPr wrap="square" rtlCol="0">
            <a:spAutoFit/>
          </a:bodyPr>
          <a:lstStyle/>
          <a:p>
            <a:pPr marL="514350" indent="-514350">
              <a:buFont typeface="+mj-lt"/>
              <a:buAutoNum type="arabicPeriod"/>
            </a:pPr>
            <a:r>
              <a:rPr lang="es-CO" sz="2800" b="1" dirty="0">
                <a:solidFill>
                  <a:srgbClr val="FFF5EA"/>
                </a:solidFill>
                <a:latin typeface="Work Sans Light" pitchFamily="2" charset="77"/>
              </a:rPr>
              <a:t>Problema</a:t>
            </a:r>
          </a:p>
          <a:p>
            <a:pPr marL="514350" indent="-514350">
              <a:buFont typeface="+mj-lt"/>
              <a:buAutoNum type="arabicPeriod"/>
            </a:pPr>
            <a:r>
              <a:rPr lang="es-CO" sz="2800" b="1" dirty="0">
                <a:solidFill>
                  <a:srgbClr val="FFF5EA"/>
                </a:solidFill>
                <a:latin typeface="Work Sans Light" pitchFamily="2" charset="77"/>
              </a:rPr>
              <a:t>Objetivos</a:t>
            </a:r>
          </a:p>
          <a:p>
            <a:pPr marL="514350" indent="-514350">
              <a:buFont typeface="+mj-lt"/>
              <a:buAutoNum type="arabicPeriod"/>
            </a:pPr>
            <a:r>
              <a:rPr lang="es-CO" sz="2800" b="1" dirty="0">
                <a:solidFill>
                  <a:srgbClr val="FFF5EA"/>
                </a:solidFill>
                <a:latin typeface="Work Sans Light" pitchFamily="2" charset="77"/>
              </a:rPr>
              <a:t>Justificación</a:t>
            </a:r>
          </a:p>
          <a:p>
            <a:pPr marL="514350" indent="-514350">
              <a:buFont typeface="+mj-lt"/>
              <a:buAutoNum type="arabicPeriod"/>
            </a:pPr>
            <a:r>
              <a:rPr lang="es-CO" sz="2800" b="1" dirty="0">
                <a:solidFill>
                  <a:srgbClr val="FFF5EA"/>
                </a:solidFill>
                <a:latin typeface="Work Sans Light" pitchFamily="2" charset="77"/>
              </a:rPr>
              <a:t>Alcance</a:t>
            </a:r>
          </a:p>
          <a:p>
            <a:pPr marL="514350" indent="-514350">
              <a:buFont typeface="+mj-lt"/>
              <a:buAutoNum type="arabicPeriod"/>
            </a:pPr>
            <a:r>
              <a:rPr lang="es-CO" sz="2800" b="1" dirty="0">
                <a:solidFill>
                  <a:srgbClr val="FFF5EA"/>
                </a:solidFill>
                <a:latin typeface="Work Sans Light" pitchFamily="2" charset="77"/>
              </a:rPr>
              <a:t>Frontend Web consumiendo API </a:t>
            </a:r>
          </a:p>
          <a:p>
            <a:pPr marL="514350" indent="-514350">
              <a:buFont typeface="+mj-lt"/>
              <a:buAutoNum type="arabicPeriod"/>
            </a:pPr>
            <a:r>
              <a:rPr lang="es-CO" sz="2800" b="1" dirty="0">
                <a:solidFill>
                  <a:srgbClr val="FFF5EA"/>
                </a:solidFill>
                <a:latin typeface="Work Sans Light" pitchFamily="2" charset="77"/>
              </a:rPr>
              <a:t>Frontend Móvil consumiendo API</a:t>
            </a:r>
          </a:p>
          <a:p>
            <a:pPr marL="514350" indent="-514350">
              <a:buFont typeface="+mj-lt"/>
              <a:buAutoNum type="arabicPeriod"/>
            </a:pPr>
            <a:r>
              <a:rPr lang="es-CO" sz="2800" b="1" dirty="0" err="1">
                <a:solidFill>
                  <a:srgbClr val="FFF5EA"/>
                </a:solidFill>
                <a:latin typeface="Work Sans Light" pitchFamily="2" charset="77"/>
              </a:rPr>
              <a:t>APIs</a:t>
            </a:r>
            <a:r>
              <a:rPr lang="es-CO" sz="2800" b="1" dirty="0">
                <a:solidFill>
                  <a:srgbClr val="FFF5EA"/>
                </a:solidFill>
                <a:latin typeface="Work Sans Light" pitchFamily="2" charset="77"/>
              </a:rPr>
              <a:t> Documentadas</a:t>
            </a:r>
          </a:p>
          <a:p>
            <a:pPr marL="514350" indent="-514350">
              <a:buFont typeface="+mj-lt"/>
              <a:buAutoNum type="arabicPeriod"/>
            </a:pPr>
            <a:r>
              <a:rPr lang="es-CO" sz="2800" b="1" dirty="0">
                <a:solidFill>
                  <a:srgbClr val="FFF5EA"/>
                </a:solidFill>
                <a:latin typeface="Work Sans Light" pitchFamily="2" charset="77"/>
              </a:rPr>
              <a:t>Modelo de Calidad</a:t>
            </a:r>
          </a:p>
          <a:p>
            <a:pPr marL="514350" indent="-514350">
              <a:buFont typeface="+mj-lt"/>
              <a:buAutoNum type="arabicPeriod"/>
            </a:pPr>
            <a:r>
              <a:rPr lang="es-CO" sz="2800" b="1" dirty="0">
                <a:solidFill>
                  <a:srgbClr val="FFF5EA"/>
                </a:solidFill>
                <a:latin typeface="Work Sans Light" pitchFamily="2" charset="77"/>
              </a:rPr>
              <a:t>Metodología Ágil en Móvil</a:t>
            </a:r>
          </a:p>
          <a:p>
            <a:pPr marL="514350" indent="-514350">
              <a:buFont typeface="+mj-lt"/>
              <a:buAutoNum type="arabicPeriod"/>
            </a:pPr>
            <a:r>
              <a:rPr lang="es-CO" sz="2800" b="1" dirty="0">
                <a:solidFill>
                  <a:srgbClr val="FFF5EA"/>
                </a:solidFill>
                <a:latin typeface="Work Sans Light" pitchFamily="2" charset="77"/>
              </a:rPr>
              <a:t>Entregables Trimestre</a:t>
            </a:r>
          </a:p>
        </p:txBody>
      </p:sp>
      <p:pic>
        <p:nvPicPr>
          <p:cNvPr id="8" name="Imagen 7"/>
          <p:cNvPicPr>
            <a:picLocks noChangeAspect="1" noChangeArrowheads="1"/>
          </p:cNvPicPr>
          <p:nvPr/>
        </p:nvPicPr>
        <p:blipFill>
          <a:blip r:embed="rId3">
            <a:extLst>
              <a:ext uri="{28A0092B-C50C-407E-A947-70E740481C1C}">
                <a14:useLocalDpi xmlns:a14="http://schemas.microsoft.com/office/drawing/2010/main" val="0"/>
              </a:ext>
            </a:extLst>
          </a:blip>
          <a:srcRect l="88753" t="-3394" b="-2"/>
          <a:stretch>
            <a:fillRect/>
          </a:stretch>
        </p:blipFill>
        <p:spPr bwMode="auto">
          <a:xfrm>
            <a:off x="4783969" y="2967648"/>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557" y="3056257"/>
            <a:ext cx="3619374" cy="16649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1779687"/>
            <a:ext cx="11447293" cy="5078313"/>
          </a:xfrm>
          <a:prstGeom prst="rect">
            <a:avLst/>
          </a:prstGeom>
          <a:noFill/>
        </p:spPr>
        <p:txBody>
          <a:bodyPr wrap="square" rtlCol="0">
            <a:spAutoFit/>
          </a:bodyPr>
          <a:lstStyle/>
          <a:p>
            <a:pPr algn="just"/>
            <a:r>
              <a:rPr lang="es-MX" dirty="0">
                <a:latin typeface="Work Sans Light" pitchFamily="2" charset="77"/>
              </a:rPr>
              <a:t>El SENA, en el centro CEET es una organización educativa que ofrece formación gratuita con programas técnicos, tecnológicos y complementarios enfocados a las ramas de estudio de electricidad, electrónica y telecomunicaciones.</a:t>
            </a:r>
          </a:p>
          <a:p>
            <a:endParaRPr lang="es-MX" dirty="0">
              <a:latin typeface="Work Sans Light" pitchFamily="2" charset="77"/>
            </a:endParaRPr>
          </a:p>
          <a:p>
            <a:r>
              <a:rPr lang="es-MX" dirty="0">
                <a:latin typeface="Work Sans Light" pitchFamily="2" charset="77"/>
              </a:rPr>
              <a:t>A partir de las actividades de levantamiento de información </a:t>
            </a:r>
            <a:r>
              <a:rPr lang="es-MX" dirty="0">
                <a:latin typeface="Work Sans Light" pitchFamily="2" charset="77"/>
                <a:hlinkClick r:id="rId2"/>
              </a:rPr>
              <a:t>(entrevista, encuesta, análisis de competencia y observación) </a:t>
            </a:r>
            <a:r>
              <a:rPr lang="es-MX" dirty="0">
                <a:latin typeface="Work Sans Light" pitchFamily="2" charset="77"/>
              </a:rPr>
              <a:t>realizadas en esta organización, se obtuvo como resultado la identificación de una problemática en la gestión y ejecución de proyectos de los aprendices, que se desarrollan dentro del ciclo del conocimiento de manera grupal en los programas que ofrece el centro (CEET). Esto debido a que la forma de organizar, repartir, entregar y monitorear los avances de las actividades o entregables de estos proyectos no es óptima ni centralizada y puede causar retraso en la presentación de resultados o el no cumplimiento de objetivos propuestos.</a:t>
            </a:r>
            <a:br>
              <a:rPr lang="es-MX" dirty="0">
                <a:latin typeface="Work Sans Light" pitchFamily="2" charset="77"/>
              </a:rPr>
            </a:br>
            <a:br>
              <a:rPr lang="es-MX" dirty="0">
                <a:latin typeface="Work Sans Light" pitchFamily="2" charset="77"/>
              </a:rPr>
            </a:br>
            <a:endParaRPr lang="es-MX" dirty="0">
              <a:latin typeface="Work Sans Light" pitchFamily="2" charset="77"/>
            </a:endParaRPr>
          </a:p>
          <a:p>
            <a:r>
              <a:rPr lang="es-MX" b="1" dirty="0">
                <a:latin typeface="Work Sans Light" pitchFamily="2" charset="77"/>
              </a:rPr>
              <a:t>Pregunta Problema</a:t>
            </a:r>
            <a:br>
              <a:rPr lang="es-MX" b="1" dirty="0">
                <a:latin typeface="Work Sans Light" pitchFamily="2" charset="77"/>
              </a:rPr>
            </a:br>
            <a:endParaRPr lang="es-MX" b="1" dirty="0">
              <a:latin typeface="Work Sans Light" pitchFamily="2" charset="77"/>
            </a:endParaRPr>
          </a:p>
          <a:p>
            <a:r>
              <a:rPr lang="es-MX" dirty="0">
                <a:latin typeface="Work Sans Light" pitchFamily="2" charset="77"/>
              </a:rPr>
              <a:t>¿Cómo optimizar la gestión, organización y presentación de proyectos, para mejorar la productividad y colaboración entre los aprendices del CEET?</a:t>
            </a:r>
          </a:p>
          <a:p>
            <a:endParaRPr lang="es-MX" dirty="0">
              <a:latin typeface="Work Sans Light"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199109"/>
            <a:ext cx="5042916" cy="1477328"/>
          </a:xfrm>
          <a:prstGeom prst="rect">
            <a:avLst/>
          </a:prstGeom>
          <a:noFill/>
        </p:spPr>
        <p:txBody>
          <a:bodyPr wrap="square" rtlCol="0">
            <a:spAutoFit/>
          </a:bodyPr>
          <a:lstStyle/>
          <a:p>
            <a:r>
              <a:rPr lang="es-MX" dirty="0">
                <a:latin typeface="Work Sans Light" pitchFamily="2" charset="77"/>
              </a:rPr>
              <a:t>Analizar, diseñar, desarrollar e implementar un sistema de información web de gestión de proyectos y actividades para el seguimiento, apoyo y desarrollo de los proyectos formativos de los aprendices del CEET.</a:t>
            </a:r>
            <a:endParaRPr lang="es-CO"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862322"/>
          </a:xfrm>
          <a:prstGeom prst="rect">
            <a:avLst/>
          </a:prstGeom>
          <a:noFill/>
        </p:spPr>
        <p:txBody>
          <a:bodyPr wrap="square" rtlCol="0">
            <a:spAutoFit/>
          </a:bodyPr>
          <a:lstStyle/>
          <a:p>
            <a:pPr marL="285750" indent="-285750">
              <a:buFont typeface="Arial" panose="020B0604020202020204" pitchFamily="34" charset="0"/>
              <a:buChar char="•"/>
            </a:pPr>
            <a:r>
              <a:rPr lang="es-MX" dirty="0">
                <a:latin typeface="Work Sans Light" pitchFamily="2" charset="77"/>
              </a:rPr>
              <a:t>Gestionar usuarios y roles de la plataforma.</a:t>
            </a:r>
          </a:p>
          <a:p>
            <a:pPr marL="285750" indent="-285750">
              <a:buFont typeface="Arial" panose="020B0604020202020204" pitchFamily="34" charset="0"/>
              <a:buChar char="•"/>
            </a:pPr>
            <a:r>
              <a:rPr lang="es-MX" dirty="0">
                <a:latin typeface="Work Sans Light" pitchFamily="2" charset="77"/>
              </a:rPr>
              <a:t>Implementar funcionalidades básicas de gestión de proyectos.</a:t>
            </a:r>
          </a:p>
          <a:p>
            <a:pPr marL="285750" indent="-285750">
              <a:buFont typeface="Arial" panose="020B0604020202020204" pitchFamily="34" charset="0"/>
              <a:buChar char="•"/>
            </a:pPr>
            <a:r>
              <a:rPr lang="es-MX" dirty="0">
                <a:latin typeface="Work Sans Light" pitchFamily="2" charset="77"/>
              </a:rPr>
              <a:t>Optimizar la gestión de tareas.</a:t>
            </a:r>
          </a:p>
          <a:p>
            <a:pPr marL="285750" indent="-285750">
              <a:buFont typeface="Arial" panose="020B0604020202020204" pitchFamily="34" charset="0"/>
              <a:buChar char="•"/>
            </a:pPr>
            <a:r>
              <a:rPr lang="es-MX" dirty="0">
                <a:latin typeface="Work Sans Light" pitchFamily="2" charset="77"/>
              </a:rPr>
              <a:t>Facilitar la comunicación y colaboración de los aprendices en el proyecto.</a:t>
            </a:r>
          </a:p>
          <a:p>
            <a:pPr marL="285750" indent="-285750">
              <a:buFont typeface="Arial" panose="020B0604020202020204" pitchFamily="34" charset="0"/>
              <a:buChar char="•"/>
            </a:pPr>
            <a:r>
              <a:rPr lang="es-MX" dirty="0">
                <a:latin typeface="Work Sans Light" pitchFamily="2" charset="77"/>
              </a:rPr>
              <a:t>Gestionar la personalización de los proyectos.</a:t>
            </a:r>
          </a:p>
          <a:p>
            <a:pPr marL="285750" indent="-285750">
              <a:buFont typeface="Arial" panose="020B0604020202020204" pitchFamily="34" charset="0"/>
              <a:buChar char="•"/>
            </a:pPr>
            <a:r>
              <a:rPr lang="es-MX" dirty="0">
                <a:latin typeface="Work Sans Light" pitchFamily="2" charset="77"/>
              </a:rPr>
              <a:t>Registrar y reportar los tiempos dedicados a tareas.</a:t>
            </a: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729968"/>
            <a:ext cx="11447293" cy="2862322"/>
          </a:xfrm>
          <a:prstGeom prst="rect">
            <a:avLst/>
          </a:prstGeom>
          <a:noFill/>
        </p:spPr>
        <p:txBody>
          <a:bodyPr wrap="square" rtlCol="0">
            <a:spAutoFit/>
          </a:bodyPr>
          <a:lstStyle/>
          <a:p>
            <a:r>
              <a:rPr lang="es-MX" dirty="0">
                <a:latin typeface="Work Sans Light" pitchFamily="2" charset="77"/>
              </a:rPr>
              <a:t>En el SENA la metodología de estudio es basada en proyectos donde se imparten los conocimientos de los programas académicos a partir de una necesidad y que a partir de esa necesidad, se conforman los diferentes grupos de trabajo para darle una solución. </a:t>
            </a:r>
            <a:r>
              <a:rPr lang="es-MX" dirty="0">
                <a:latin typeface="Work Sans Light" pitchFamily="2" charset="77"/>
                <a:hlinkClick r:id="rId2"/>
              </a:rPr>
              <a:t>Investigaciones realizadas</a:t>
            </a:r>
            <a:r>
              <a:rPr lang="es-MX" dirty="0">
                <a:latin typeface="Work Sans Light" pitchFamily="2" charset="77"/>
              </a:rPr>
              <a:t> han demostrado que el uso de sistemas de información (software) en la gestión de proyectos trae consigo bastantes beneficios, mejora en los resultados, mayor productividad, organización y información centralizada. 	</a:t>
            </a:r>
          </a:p>
          <a:p>
            <a:pPr marL="285750" indent="-285750">
              <a:buFont typeface="Arial" panose="020B0604020202020204" pitchFamily="34" charset="0"/>
              <a:buChar char="•"/>
            </a:pPr>
            <a:endParaRPr lang="es-MX" dirty="0">
              <a:latin typeface="Work Sans Light" pitchFamily="2" charset="77"/>
            </a:endParaRPr>
          </a:p>
          <a:p>
            <a:r>
              <a:rPr lang="es-MX" dirty="0">
                <a:latin typeface="Work Sans Light" pitchFamily="2" charset="77"/>
              </a:rPr>
              <a:t>De este modo se propone el desarrollo de un sistema de información web que sirva como herramienta de apoyo al seguimiento de la gestión de proyectos y actividades de los aprendices, pretendiendo generar una optimización de los procesos y mayor facilidad a la hora de realizar sus proyectos formativos.</a:t>
            </a:r>
          </a:p>
          <a:p>
            <a:pPr marL="285750" indent="-285750">
              <a:buFont typeface="Arial" panose="020B0604020202020204" pitchFamily="34" charset="0"/>
              <a:buChar char="•"/>
            </a:pPr>
            <a:endParaRPr lang="es-MX" dirty="0">
              <a:latin typeface="Work Sans Light" pitchFamily="2" charset="77"/>
            </a:endParaRPr>
          </a:p>
        </p:txBody>
      </p:sp>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438228"/>
            <a:ext cx="11447293" cy="3693319"/>
          </a:xfrm>
          <a:prstGeom prst="rect">
            <a:avLst/>
          </a:prstGeom>
          <a:noFill/>
        </p:spPr>
        <p:txBody>
          <a:bodyPr wrap="square" rtlCol="0">
            <a:spAutoFit/>
          </a:bodyPr>
          <a:lstStyle/>
          <a:p>
            <a:r>
              <a:rPr lang="es-MX" dirty="0">
                <a:latin typeface="Work Sans Light" pitchFamily="2" charset="77"/>
              </a:rPr>
              <a:t>Las funcionalidades principales con las que contará el software será: Gestionar proyectos (Crear, editar, eliminar, asignación de tareas, establecimiento de plazos y visualización del progreso), brindará comunicación y colaboración entre los integrantes del grupo por medio de comentarios, mensajes, notificaciones, etc. Tener un seguimiento de tiempos para llevar un registro del tiempo dedicado a cada tarea, la seguridad y control de acceso que debe tener cada proyecto para permitir o denegar quien puede acceder a que información e integración con herramientas de servicio en la nube (Google Drive o OneDrive) Con la finalidad de mantener toda la información del proyecto accesible y organizada en un solo lugar.</a:t>
            </a:r>
          </a:p>
          <a:p>
            <a:br>
              <a:rPr lang="es-MX" dirty="0">
                <a:latin typeface="Work Sans Light" pitchFamily="2" charset="77"/>
              </a:rPr>
            </a:br>
            <a:r>
              <a:rPr lang="es-MX" dirty="0">
                <a:latin typeface="Work Sans Light" pitchFamily="2" charset="77"/>
              </a:rPr>
              <a:t>Por otra parte, no tendrá implementaciones de IA como asistentes virtuales por su complejidad, ni sistema de recompensas o logros por el cumplimiento de tareas o realización de otros procesos dentro del software y por ultimo tampoco se considerará el software multilenguaje, inicialmente solo tendrá soporte en el idioma español.</a:t>
            </a:r>
          </a:p>
          <a:p>
            <a:endParaRPr lang="es-MX" dirty="0">
              <a:latin typeface="Work Sans Light" pitchFamily="2" charset="77"/>
            </a:endParaRPr>
          </a:p>
          <a:p>
            <a:endParaRPr lang="es-MX" dirty="0">
              <a:latin typeface="Work Sans Light" pitchFamily="2" charset="77"/>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Frontend Web Consumiendo</a:t>
            </a:r>
            <a:br>
              <a:rPr lang="es-MX" b="1" dirty="0">
                <a:solidFill>
                  <a:schemeClr val="bg1"/>
                </a:solidFill>
                <a:latin typeface="Work Sans Medium" pitchFamily="2" charset="77"/>
              </a:rPr>
            </a:br>
            <a:r>
              <a:rPr lang="es-MX" b="1" dirty="0">
                <a:solidFill>
                  <a:schemeClr val="bg1"/>
                </a:solidFill>
                <a:latin typeface="Work Sans Medium" pitchFamily="2" charset="77"/>
              </a:rPr>
              <a:t>API</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Imagen 9">
            <a:extLst>
              <a:ext uri="{FF2B5EF4-FFF2-40B4-BE49-F238E27FC236}">
                <a16:creationId xmlns:a16="http://schemas.microsoft.com/office/drawing/2014/main" id="{8C492862-9B6E-42D9-9A55-B9621F2ACFAB}"/>
              </a:ext>
            </a:extLst>
          </p:cNvPr>
          <p:cNvPicPr>
            <a:picLocks noChangeAspect="1"/>
          </p:cNvPicPr>
          <p:nvPr/>
        </p:nvPicPr>
        <p:blipFill>
          <a:blip r:embed="rId3"/>
          <a:stretch>
            <a:fillRect/>
          </a:stretch>
        </p:blipFill>
        <p:spPr>
          <a:xfrm>
            <a:off x="574972" y="2494400"/>
            <a:ext cx="5695561" cy="3222819"/>
          </a:xfrm>
          <a:prstGeom prst="rect">
            <a:avLst/>
          </a:prstGeom>
        </p:spPr>
      </p:pic>
      <p:pic>
        <p:nvPicPr>
          <p:cNvPr id="12" name="Imagen 11">
            <a:hlinkClick r:id="rId4"/>
            <a:extLst>
              <a:ext uri="{FF2B5EF4-FFF2-40B4-BE49-F238E27FC236}">
                <a16:creationId xmlns:a16="http://schemas.microsoft.com/office/drawing/2014/main" id="{C6984A00-1E14-4FBB-ABE4-0807C8715725}"/>
              </a:ext>
            </a:extLst>
          </p:cNvPr>
          <p:cNvPicPr>
            <a:picLocks noChangeAspect="1"/>
          </p:cNvPicPr>
          <p:nvPr/>
        </p:nvPicPr>
        <p:blipFill>
          <a:blip r:embed="rId5"/>
          <a:stretch>
            <a:fillRect/>
          </a:stretch>
        </p:blipFill>
        <p:spPr>
          <a:xfrm>
            <a:off x="6270533" y="2494400"/>
            <a:ext cx="5467451" cy="3222819"/>
          </a:xfrm>
          <a:prstGeom prst="rect">
            <a:avLst/>
          </a:prstGeom>
        </p:spPr>
      </p:pic>
    </p:spTree>
    <p:extLst>
      <p:ext uri="{BB962C8B-B14F-4D97-AF65-F5344CB8AC3E}">
        <p14:creationId xmlns:p14="http://schemas.microsoft.com/office/powerpoint/2010/main" val="155335527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4971</TotalTime>
  <Words>967</Words>
  <Application>Microsoft Office PowerPoint</Application>
  <PresentationFormat>Panorámica</PresentationFormat>
  <Paragraphs>91</Paragraphs>
  <Slides>15</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15</vt:i4>
      </vt:variant>
    </vt:vector>
  </HeadingPairs>
  <TitlesOfParts>
    <vt:vector size="22"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Frontend Web Consumiendo API</vt:lpstr>
      <vt:lpstr>Frontend Movil Consumiendo API</vt:lpstr>
      <vt:lpstr>APIs Documentadas</vt:lpstr>
      <vt:lpstr>Modelo de Calidad</vt:lpstr>
      <vt:lpstr>Metodología Ágil en Móvil </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Felipe Garcia</cp:lastModifiedBy>
  <cp:revision>138</cp:revision>
  <dcterms:created xsi:type="dcterms:W3CDTF">2020-10-01T23:51:28Z</dcterms:created>
  <dcterms:modified xsi:type="dcterms:W3CDTF">2025-04-19T03:28:29Z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